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73" r:id="rId7"/>
    <p:sldId id="277" r:id="rId8"/>
    <p:sldId id="274" r:id="rId9"/>
    <p:sldId id="275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6CC87-AACC-4735-9926-03815C19074A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3FC39-4BAD-4C0E-BBE0-CA50EC7D5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ypolk.ru/tula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ypolk.ru/tul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9512" y="728276"/>
            <a:ext cx="871296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Что такое – «Бессмертный полк»?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«Бессмертный полк» -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акция,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призванная сохранить память о Великой Отечественной войне, о каждом, кто не жалея своей жизни, боролся за освобождение Родины.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ea typeface="Times New Roman" pitchFamily="18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«Бессмертный полк» </a:t>
            </a:r>
            <a:r>
              <a:rPr lang="ru-RU" sz="2000" dirty="0" smtClean="0"/>
              <a:t>для всех, кто «ковал» Победу именно в Великой Отечественной войне. Это ветераны армии и флота, труженики тыла, ветераны труда, узники концлагерей, партизаны, которые ушли из жизни или живут с нами рядом.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В </a:t>
            </a:r>
            <a:r>
              <a:rPr lang="ru-RU" sz="2000" b="1" dirty="0" smtClean="0"/>
              <a:t>«Бессмертный полк»</a:t>
            </a:r>
            <a:r>
              <a:rPr lang="ru-RU" sz="2000" dirty="0" smtClean="0"/>
              <a:t> по собственной, добровольной инициативе встают жители и гости города, чтобы торжественным маршем в победном строю пройти с фотографией / </a:t>
            </a:r>
            <a:r>
              <a:rPr lang="ru-RU" sz="2000" dirty="0" err="1" smtClean="0"/>
              <a:t>штендером</a:t>
            </a:r>
            <a:r>
              <a:rPr lang="ru-RU" sz="2000" dirty="0" smtClean="0"/>
              <a:t> своего героя (родственника).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«Бессмертный полк» является Межрегиональным историко-патриотическим движением.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124744"/>
            <a:ext cx="87849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Шествие «Бессмертного полка» 9 мая 2015 года.</a:t>
            </a:r>
          </a:p>
          <a:p>
            <a:endParaRPr lang="ru-RU" dirty="0" smtClean="0"/>
          </a:p>
          <a:p>
            <a:r>
              <a:rPr lang="ru-RU" dirty="0" smtClean="0"/>
              <a:t>Формирование колонны </a:t>
            </a:r>
            <a:r>
              <a:rPr lang="ru-RU" b="1" dirty="0" smtClean="0"/>
              <a:t>«Бессмертного полка»</a:t>
            </a:r>
            <a:r>
              <a:rPr lang="ru-RU" dirty="0" smtClean="0"/>
              <a:t> в Туле будет проходить на новом месте – улица Менделеевская (голова от края Кремлевского скверика в сторону цирка).</a:t>
            </a:r>
          </a:p>
          <a:p>
            <a:endParaRPr lang="ru-RU" dirty="0" smtClean="0"/>
          </a:p>
          <a:p>
            <a:r>
              <a:rPr lang="ru-RU" dirty="0" smtClean="0"/>
              <a:t>К формированию </a:t>
            </a:r>
            <a:r>
              <a:rPr lang="ru-RU" b="1" dirty="0" smtClean="0"/>
              <a:t>«Бессмертного полка»</a:t>
            </a:r>
            <a:r>
              <a:rPr lang="ru-RU" dirty="0" smtClean="0"/>
              <a:t>, помимо постоянных добровольцев, будут привлекаться волонтеры, с которыми будут проведены разъяснительные беседы по Уставу «Бессмертного полка».</a:t>
            </a:r>
          </a:p>
          <a:p>
            <a:endParaRPr lang="ru-RU" dirty="0" smtClean="0"/>
          </a:p>
          <a:p>
            <a:r>
              <a:rPr lang="ru-RU" b="1" dirty="0" smtClean="0"/>
              <a:t>«Бессмертный полк»</a:t>
            </a:r>
            <a:r>
              <a:rPr lang="ru-RU" dirty="0" smtClean="0"/>
              <a:t> по завершении парада Победы проследует через площадь, вверх по проспекту Ленина, до Центрального парка.</a:t>
            </a:r>
          </a:p>
          <a:p>
            <a:endParaRPr lang="ru-RU" dirty="0" smtClean="0"/>
          </a:p>
          <a:p>
            <a:r>
              <a:rPr lang="ru-RU" dirty="0" smtClean="0"/>
              <a:t>На аллее героев ЦПКиО предлагается разместить «стену Памяти», на которой каждый может разместить фотографию своего героя с подробным описание жизни и подвигов на обороте, письмо с фронта и другие копии памятных материалов. Заполненная «стена Памяти» предполагается к передаче музеям города Тулы для формирования выставок в честь 70-летия Победы. 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340768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Шаги, которые в данный момент осуществляются, для подготовки к 9 мая:</a:t>
            </a:r>
          </a:p>
          <a:p>
            <a:endParaRPr lang="ru-RU" dirty="0" smtClean="0"/>
          </a:p>
          <a:p>
            <a:r>
              <a:rPr lang="ru-RU" dirty="0" smtClean="0"/>
              <a:t>Стартовала рекламная кампания на радиостанциях компании «Медиа Траст» с призывом присылать истории-рассказы о героях на сайт </a:t>
            </a:r>
            <a:r>
              <a:rPr lang="en-US" dirty="0" smtClean="0"/>
              <a:t>www.moypolk.ru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Готовится ряд статей об акции «Бессмертный полк».</a:t>
            </a:r>
          </a:p>
          <a:p>
            <a:endParaRPr lang="ru-RU" dirty="0" smtClean="0"/>
          </a:p>
          <a:p>
            <a:r>
              <a:rPr lang="ru-RU" dirty="0" smtClean="0"/>
              <a:t>Гимн «Бессмертного полка», который был написан туляками, исполнил который солист ансамбля песни и пляски имени Александрова, получает второе рождение, благодаря профессиональной оркестровой версии. Помощь оказывает </a:t>
            </a:r>
            <a:r>
              <a:rPr lang="ru-RU" dirty="0" err="1" smtClean="0"/>
              <a:t>Балин</a:t>
            </a:r>
            <a:r>
              <a:rPr lang="ru-RU" dirty="0" smtClean="0"/>
              <a:t> </a:t>
            </a:r>
            <a:r>
              <a:rPr lang="ru-RU" dirty="0" err="1" smtClean="0"/>
              <a:t>Полислав</a:t>
            </a:r>
            <a:r>
              <a:rPr lang="ru-RU" dirty="0" smtClean="0"/>
              <a:t> Ефимович. Солистом новой версии станет также Евгений Булочников (ансамбль Александрова).</a:t>
            </a:r>
          </a:p>
          <a:p>
            <a:endParaRPr lang="ru-RU" dirty="0" smtClean="0"/>
          </a:p>
          <a:p>
            <a:r>
              <a:rPr lang="ru-RU" dirty="0" smtClean="0"/>
              <a:t>Совместно с администрацией города готовится кампания по привлечению волонтеров для формирования «Бессмертного полка». Также ведется поиск мини-оркестров или отдельных исполнителей (гармонь), чтобы шествие стало более торжественным.  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340768"/>
            <a:ext cx="87849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Что необходимо сделать для грамотного проведения акции 9 мая 2015 года:</a:t>
            </a:r>
          </a:p>
          <a:p>
            <a:endParaRPr lang="ru-RU" dirty="0" smtClean="0"/>
          </a:p>
          <a:p>
            <a:r>
              <a:rPr lang="ru-RU" dirty="0" smtClean="0"/>
              <a:t>Провести правильную пропаганду по всем СМИ региона, с разъяснениями всех положений Устава «Бессмертного полка», с призывом присылать истории о своих героях, с детальным разъяснением событий непосредственно 9 мая 2015 года. </a:t>
            </a:r>
            <a:r>
              <a:rPr lang="ru-RU" i="1" dirty="0" smtClean="0"/>
              <a:t>Всю информацию можно взять на сайте </a:t>
            </a:r>
            <a:r>
              <a:rPr lang="en-US" b="1" dirty="0" smtClean="0">
                <a:hlinkClick r:id="rId3"/>
              </a:rPr>
              <a:t>www.moypolk.ru/tula</a:t>
            </a:r>
            <a:r>
              <a:rPr lang="ru-RU" b="1" dirty="0" smtClean="0"/>
              <a:t>, </a:t>
            </a:r>
            <a:r>
              <a:rPr lang="ru-RU" i="1" dirty="0" smtClean="0"/>
              <a:t>а также у координатора акции в Туле. Просьба высылать все публикации и материалы на адрес координатора акции в Туле.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Подписать соглашения со всеми политическими партиями, которые представлены в регионе о безукоризненном соблюдении Устава «Бессмертного полка». </a:t>
            </a:r>
            <a:r>
              <a:rPr lang="ru-RU" i="1" dirty="0" smtClean="0"/>
              <a:t>Шаблон соглашения готов, доверенность от Межрегионального историко-патриотического движения на координатора в Туле выписана.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Провести качественное обучение волонтеров, чтобы, как и предыдущие годы, акция памяти была безопасной и полезной для общества.</a:t>
            </a:r>
          </a:p>
          <a:p>
            <a:endParaRPr lang="ru-RU" dirty="0" smtClean="0"/>
          </a:p>
          <a:p>
            <a:r>
              <a:rPr lang="ru-RU" dirty="0" smtClean="0"/>
              <a:t>Провести классные часы в школах с подробным рассказом об акции «Бессмертный полк». Штаб полка готов передать все материалы ответственным лицам.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340768"/>
            <a:ext cx="878497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Всероссийский штаб «Бессмертного полка»</a:t>
            </a:r>
            <a:r>
              <a:rPr lang="ru-RU" dirty="0" smtClean="0"/>
              <a:t> выражает благодарность Правительству Тульской области и администрации города Тулы, правоохранительным органам  за безукоризненную организацию предыдущих празднований Дня Победы и возможность проведения акции </a:t>
            </a:r>
            <a:r>
              <a:rPr lang="ru-RU" b="1" dirty="0" smtClean="0"/>
              <a:t>«Бессмертный полк» </a:t>
            </a:r>
            <a:r>
              <a:rPr lang="ru-RU" dirty="0" smtClean="0"/>
              <a:t>в полном соответствии с Уставом полка. </a:t>
            </a:r>
          </a:p>
          <a:p>
            <a:endParaRPr lang="ru-RU" dirty="0" smtClean="0"/>
          </a:p>
          <a:p>
            <a:r>
              <a:rPr lang="ru-RU" b="1" dirty="0" smtClean="0"/>
              <a:t>«Бессмертный полк»</a:t>
            </a:r>
            <a:r>
              <a:rPr lang="ru-RU" dirty="0" smtClean="0"/>
              <a:t> выражает благодарность всем СМИ Тульского региона и надеется на плотное и качественное сотрудничество и при подготовки 70-летия празднования Дня Победы. </a:t>
            </a:r>
          </a:p>
          <a:p>
            <a:endParaRPr lang="ru-RU" dirty="0" smtClean="0"/>
          </a:p>
          <a:p>
            <a:r>
              <a:rPr lang="ru-RU" dirty="0" smtClean="0"/>
              <a:t>Отечественная война, на которой погибли 30 миллионов советских людей, является ядром нашего самосознания, ядром нашей истории. Поэтому так важно именно в настоящее время сохранить память о тех днях. Сохраним память, передадим ее молодым поколениям, значит сохраним историю, сохраним страну!</a:t>
            </a:r>
          </a:p>
          <a:p>
            <a:endParaRPr lang="ru-RU" dirty="0" smtClean="0"/>
          </a:p>
          <a:p>
            <a:pPr algn="r"/>
            <a:r>
              <a:rPr lang="ru-RU" dirty="0" smtClean="0"/>
              <a:t>С уважением, координатор «Бессмертного полка» в Туле,</a:t>
            </a:r>
          </a:p>
          <a:p>
            <a:pPr algn="r"/>
            <a:r>
              <a:rPr lang="ru-RU" dirty="0" smtClean="0"/>
              <a:t>Член штаба Всероссийского «Бессмертного полка»,</a:t>
            </a:r>
          </a:p>
          <a:p>
            <a:pPr algn="r"/>
            <a:r>
              <a:rPr lang="ru-RU" dirty="0" smtClean="0"/>
              <a:t>Член Совета гражданской инициативы «Бессмертного полка»</a:t>
            </a:r>
          </a:p>
          <a:p>
            <a:pPr algn="r"/>
            <a:r>
              <a:rPr lang="ru-RU" smtClean="0"/>
              <a:t>Елена </a:t>
            </a:r>
            <a:r>
              <a:rPr lang="ru-RU" smtClean="0"/>
              <a:t>Гребнева 8-910-941-26-88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268760"/>
            <a:ext cx="87129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История «Бессмертного полка»:</a:t>
            </a:r>
          </a:p>
          <a:p>
            <a:endParaRPr lang="en-US" sz="2000" b="1" dirty="0" smtClean="0"/>
          </a:p>
          <a:p>
            <a:r>
              <a:rPr lang="ru-RU" sz="2000" b="1" dirty="0" smtClean="0"/>
              <a:t>2012 год </a:t>
            </a:r>
            <a:r>
              <a:rPr lang="ru-RU" sz="2000" dirty="0" smtClean="0"/>
              <a:t>– Томск, колонна 5 000 человек.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2013 год </a:t>
            </a:r>
            <a:r>
              <a:rPr lang="ru-RU" sz="2000" dirty="0" smtClean="0"/>
              <a:t>–</a:t>
            </a:r>
            <a:r>
              <a:rPr lang="ru-RU" sz="2000" b="1" dirty="0" smtClean="0"/>
              <a:t> Томск </a:t>
            </a:r>
            <a:r>
              <a:rPr lang="en-US" sz="2000" dirty="0" smtClean="0"/>
              <a:t> </a:t>
            </a:r>
            <a:r>
              <a:rPr lang="ru-RU" sz="2000" dirty="0" smtClean="0"/>
              <a:t>и </a:t>
            </a:r>
            <a:r>
              <a:rPr lang="ru-RU" sz="2000" b="1" dirty="0" smtClean="0"/>
              <a:t>Тула</a:t>
            </a:r>
            <a:r>
              <a:rPr lang="ru-RU" sz="2000" dirty="0" smtClean="0"/>
              <a:t> стали инициаторами развития акции «Бессмертный полк». Всероссийский Бессмертный полк насчитывает 194 города и населенных пункта РФ, Украины, Республики Беларусь, Казахстана, Киргизии, Израиля. По Туле 10 000 человек прошли в колонне «Бессмертного полка».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2014 год – </a:t>
            </a:r>
            <a:r>
              <a:rPr lang="ru-RU" sz="2000" dirty="0" smtClean="0"/>
              <a:t>более 300 городов и населенных пунктов поддержали акцию «Бессмертный полк» </a:t>
            </a:r>
            <a:r>
              <a:rPr lang="ru-RU" sz="2000" b="1" dirty="0" smtClean="0"/>
              <a:t>. </a:t>
            </a:r>
            <a:r>
              <a:rPr lang="ru-RU" sz="2000" dirty="0" smtClean="0"/>
              <a:t>Акция в Туле собрала 22 000 жителей, 3 000 человек прошли в общегородской колонне.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2015 год – </a:t>
            </a:r>
            <a:r>
              <a:rPr lang="ru-RU" sz="2000" dirty="0" smtClean="0"/>
              <a:t>«Бессмертный полк» пройдет в каждом городе России. На данный момент официально зарегистрировано </a:t>
            </a:r>
            <a:r>
              <a:rPr lang="ru-RU" sz="2000" dirty="0" smtClean="0"/>
              <a:t>600 </a:t>
            </a:r>
            <a:r>
              <a:rPr lang="ru-RU" sz="2000" dirty="0" smtClean="0"/>
              <a:t>населенных </a:t>
            </a:r>
            <a:r>
              <a:rPr lang="ru-RU" sz="2000" dirty="0" smtClean="0"/>
              <a:t>пунктов</a:t>
            </a:r>
            <a:r>
              <a:rPr lang="ru-RU" sz="2000" dirty="0" smtClean="0"/>
              <a:t> </a:t>
            </a:r>
            <a:r>
              <a:rPr lang="ru-RU" sz="2000" dirty="0" smtClean="0"/>
              <a:t>в 10-ти странах мира</a:t>
            </a:r>
            <a:r>
              <a:rPr lang="ru-RU" sz="2000" dirty="0" smtClean="0"/>
              <a:t>.</a:t>
            </a:r>
            <a:endParaRPr lang="ru-RU" sz="20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268760"/>
            <a:ext cx="878497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Кто может встать в колонну «Бессмертного полка» в Туле?</a:t>
            </a:r>
          </a:p>
          <a:p>
            <a:endParaRPr lang="ru-RU" sz="2000" dirty="0" smtClean="0"/>
          </a:p>
          <a:p>
            <a:r>
              <a:rPr lang="ru-RU" sz="2000" dirty="0" smtClean="0"/>
              <a:t>В колонну «Бессмертного полка» может встать каждый, кто 9 мая придет с фотографией / </a:t>
            </a:r>
            <a:r>
              <a:rPr lang="ru-RU" sz="2000" dirty="0" err="1" smtClean="0"/>
              <a:t>штендером</a:t>
            </a:r>
            <a:r>
              <a:rPr lang="ru-RU" sz="2000" dirty="0" smtClean="0"/>
              <a:t> своего героя (родственника) или просто на листе бумаги напишет имя своего солдата (родственника), которые принимали участие в освобождении Родины.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Что такое </a:t>
            </a:r>
            <a:r>
              <a:rPr lang="ru-RU" sz="2000" b="1" dirty="0" err="1" smtClean="0"/>
              <a:t>штендер</a:t>
            </a:r>
            <a:r>
              <a:rPr lang="ru-RU" sz="2000" b="1" dirty="0" smtClean="0"/>
              <a:t>?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err="1" smtClean="0"/>
              <a:t>Штендер</a:t>
            </a:r>
            <a:r>
              <a:rPr lang="ru-RU" sz="2000" dirty="0" smtClean="0"/>
              <a:t> – увеличенная, отсканированная фотография, закрепленная на пластике, ламинированная, прикрепленная к держателю.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Что должно быть изображено на </a:t>
            </a:r>
            <a:r>
              <a:rPr lang="ru-RU" sz="2000" b="1" dirty="0" err="1" smtClean="0"/>
              <a:t>штендере</a:t>
            </a:r>
            <a:r>
              <a:rPr lang="ru-RU" sz="2000" b="1" dirty="0" smtClean="0"/>
              <a:t>?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На большей части </a:t>
            </a:r>
            <a:r>
              <a:rPr lang="ru-RU" sz="2000" dirty="0" err="1" smtClean="0"/>
              <a:t>штендера</a:t>
            </a:r>
            <a:r>
              <a:rPr lang="ru-RU" sz="2000" dirty="0" smtClean="0"/>
              <a:t> расположена фотография героя, в нижней части </a:t>
            </a:r>
            <a:r>
              <a:rPr lang="ru-RU" sz="2000" dirty="0" err="1" smtClean="0"/>
              <a:t>штендера</a:t>
            </a:r>
            <a:r>
              <a:rPr lang="ru-RU" sz="2000" dirty="0" smtClean="0"/>
              <a:t> – фамилия, имя, отчество, звание, годы жизни (если нет в живых), если человек жив и по сей день, то годы жизни не публикуются.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268761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Дополнительно о </a:t>
            </a:r>
            <a:r>
              <a:rPr lang="ru-RU" sz="2000" b="1" dirty="0" err="1" smtClean="0"/>
              <a:t>штендерах</a:t>
            </a:r>
            <a:r>
              <a:rPr lang="ru-RU" sz="2000" b="1" dirty="0" smtClean="0"/>
              <a:t>.</a:t>
            </a:r>
          </a:p>
          <a:p>
            <a:endParaRPr lang="ru-RU" sz="2000" b="1" dirty="0" smtClean="0"/>
          </a:p>
          <a:p>
            <a:r>
              <a:rPr lang="ru-RU" sz="2000" b="1" dirty="0" err="1" smtClean="0"/>
              <a:t>Штендер</a:t>
            </a:r>
            <a:r>
              <a:rPr lang="ru-RU" sz="2000" b="1" dirty="0" smtClean="0"/>
              <a:t> </a:t>
            </a:r>
            <a:r>
              <a:rPr lang="ru-RU" sz="2000" dirty="0" smtClean="0"/>
              <a:t>можно изготовить самостоятельно, заказать в пунктах, рекомендованных координаторами акции или в любом другом удобном месте.</a:t>
            </a:r>
          </a:p>
          <a:p>
            <a:endParaRPr lang="ru-RU" sz="2000" dirty="0" smtClean="0"/>
          </a:p>
          <a:p>
            <a:r>
              <a:rPr lang="ru-RU" sz="2000" b="1" dirty="0" smtClean="0"/>
              <a:t>Виды и стоимость </a:t>
            </a:r>
            <a:r>
              <a:rPr lang="ru-RU" sz="2000" b="1" dirty="0" err="1" smtClean="0"/>
              <a:t>штендеров</a:t>
            </a:r>
            <a:r>
              <a:rPr lang="ru-RU" sz="2000" dirty="0" smtClean="0"/>
              <a:t> без ретуши в пунктах, рекомендованных координаторами акции (фирма «</a:t>
            </a:r>
            <a:r>
              <a:rPr lang="ru-RU" sz="2000" dirty="0" err="1" smtClean="0"/>
              <a:t>Медитэк</a:t>
            </a:r>
            <a:r>
              <a:rPr lang="ru-RU" sz="2000" dirty="0" smtClean="0"/>
              <a:t>», компания «Инфолио», магазин «Веселая Затея»):</a:t>
            </a:r>
          </a:p>
          <a:p>
            <a:endParaRPr lang="ru-RU" sz="2000" dirty="0" smtClean="0"/>
          </a:p>
          <a:p>
            <a:pPr lvl="0"/>
            <a:r>
              <a:rPr lang="ru-RU" sz="2000" dirty="0" err="1" smtClean="0"/>
              <a:t>Полноцветное</a:t>
            </a:r>
            <a:r>
              <a:rPr lang="ru-RU" sz="2000" dirty="0" smtClean="0"/>
              <a:t> изображение на пластике с держателем – </a:t>
            </a:r>
            <a:r>
              <a:rPr lang="ru-RU" sz="2000" b="1" dirty="0" smtClean="0"/>
              <a:t>300</a:t>
            </a:r>
            <a:r>
              <a:rPr lang="ru-RU" sz="2000" dirty="0" smtClean="0"/>
              <a:t> рублей.</a:t>
            </a:r>
          </a:p>
          <a:p>
            <a:pPr lvl="0"/>
            <a:r>
              <a:rPr lang="ru-RU" sz="2000" dirty="0" err="1" smtClean="0"/>
              <a:t>Полноцветное</a:t>
            </a:r>
            <a:r>
              <a:rPr lang="ru-RU" sz="2000" dirty="0" smtClean="0"/>
              <a:t> изображение на пластике без держателя – </a:t>
            </a:r>
            <a:r>
              <a:rPr lang="ru-RU" sz="2000" b="1" dirty="0" smtClean="0"/>
              <a:t>150</a:t>
            </a:r>
            <a:r>
              <a:rPr lang="ru-RU" sz="2000" dirty="0" smtClean="0"/>
              <a:t> рублей.</a:t>
            </a:r>
          </a:p>
          <a:p>
            <a:pPr lvl="0"/>
            <a:endParaRPr lang="ru-RU" sz="2000" dirty="0" smtClean="0"/>
          </a:p>
          <a:p>
            <a:pPr lvl="0"/>
            <a:r>
              <a:rPr lang="ru-RU" sz="2000" dirty="0" err="1" smtClean="0"/>
              <a:t>Штендеры</a:t>
            </a:r>
            <a:r>
              <a:rPr lang="ru-RU" sz="2000" dirty="0" smtClean="0"/>
              <a:t>, в указанных пунктах, изготавливаются по согласованному образцу.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268761"/>
            <a:ext cx="871296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ЗАПИШИ ДЕДА В ПОЛК!</a:t>
            </a:r>
          </a:p>
          <a:p>
            <a:endParaRPr lang="ru-RU" sz="2000" dirty="0" smtClean="0"/>
          </a:p>
          <a:p>
            <a:r>
              <a:rPr lang="ru-RU" sz="2000" b="1" dirty="0" smtClean="0"/>
              <a:t>«Бессмертный полк»</a:t>
            </a:r>
            <a:r>
              <a:rPr lang="ru-RU" sz="2000" dirty="0" smtClean="0"/>
              <a:t> не ограничивается только торжественным шествием 9 мая. Важно помнить о тех днях и победителях всегда. Поэтому мы призываем вспоминать истории о героях и публиковать их в разделе «</a:t>
            </a:r>
            <a:r>
              <a:rPr lang="ru-RU" sz="2000" b="1" dirty="0" smtClean="0"/>
              <a:t>Запиши деда в полк</a:t>
            </a:r>
            <a:r>
              <a:rPr lang="ru-RU" sz="2000" dirty="0" smtClean="0"/>
              <a:t>» на сайте Всероссийского «Бессмертного полка» </a:t>
            </a:r>
          </a:p>
          <a:p>
            <a:r>
              <a:rPr lang="ru-RU" sz="2000" u="sng" dirty="0" smtClean="0">
                <a:hlinkClick r:id="rId3" invalidUrl="http:///"/>
              </a:rPr>
              <a:t>http://</a:t>
            </a:r>
            <a:r>
              <a:rPr lang="en-US" sz="2000" b="1" dirty="0" smtClean="0">
                <a:hlinkClick r:id="rId4"/>
              </a:rPr>
              <a:t> </a:t>
            </a:r>
            <a:r>
              <a:rPr lang="en-US" sz="2000" dirty="0" smtClean="0">
                <a:hlinkClick r:id="rId4"/>
              </a:rPr>
              <a:t>www.moypolk.ru/tula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На </a:t>
            </a:r>
            <a:r>
              <a:rPr lang="ru-RU" sz="2000" dirty="0" smtClean="0"/>
              <a:t>02.03.2015 </a:t>
            </a:r>
            <a:r>
              <a:rPr lang="ru-RU" sz="2000" dirty="0" smtClean="0"/>
              <a:t>года во Всероссийский «Бессмертный полк» записано </a:t>
            </a:r>
            <a:r>
              <a:rPr lang="ru-RU" sz="2000" b="1" dirty="0" smtClean="0"/>
              <a:t>81 846 </a:t>
            </a:r>
            <a:r>
              <a:rPr lang="ru-RU" sz="2000" dirty="0" smtClean="0"/>
              <a:t>человек  </a:t>
            </a:r>
            <a:r>
              <a:rPr lang="ru-RU" sz="2000" dirty="0" smtClean="0"/>
              <a:t>(в том числе по Туле </a:t>
            </a:r>
            <a:r>
              <a:rPr lang="ru-RU" sz="2000" b="1" dirty="0" smtClean="0"/>
              <a:t>630</a:t>
            </a:r>
            <a:r>
              <a:rPr lang="ru-RU" sz="2000" dirty="0" smtClean="0"/>
              <a:t> </a:t>
            </a:r>
            <a:r>
              <a:rPr lang="ru-RU" sz="2000" dirty="0" smtClean="0"/>
              <a:t>человек). </a:t>
            </a:r>
          </a:p>
          <a:p>
            <a:endParaRPr lang="ru-RU" sz="2000" dirty="0" smtClean="0"/>
          </a:p>
          <a:p>
            <a:r>
              <a:rPr lang="ru-RU" sz="2000" dirty="0" smtClean="0"/>
              <a:t>С 2015 года «Бессмертный полк» будет официально проходить в городах Белёв, Алексин, Донской, Новомосковск, Ясногорск.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1268761"/>
            <a:ext cx="871296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Важно знать!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«Бессмертный полк»</a:t>
            </a:r>
            <a:r>
              <a:rPr lang="ru-RU" sz="2000" dirty="0" smtClean="0"/>
              <a:t> не является коммерческой или политической акцией. 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«Бессмертный полк» -</a:t>
            </a:r>
            <a:r>
              <a:rPr lang="ru-RU" sz="2000" dirty="0" smtClean="0"/>
              <a:t> гражданская инициатива. 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«Бессмертный полк»</a:t>
            </a:r>
            <a:r>
              <a:rPr lang="ru-RU" sz="2000" dirty="0" smtClean="0"/>
              <a:t> - не может быть </a:t>
            </a:r>
            <a:r>
              <a:rPr lang="ru-RU" sz="2000" dirty="0" err="1" smtClean="0"/>
              <a:t>имиджевой</a:t>
            </a:r>
            <a:r>
              <a:rPr lang="ru-RU" sz="2000" dirty="0" smtClean="0"/>
              <a:t> площадкой. </a:t>
            </a:r>
          </a:p>
          <a:p>
            <a:endParaRPr lang="ru-RU" sz="2000" dirty="0" smtClean="0"/>
          </a:p>
          <a:p>
            <a:r>
              <a:rPr lang="ru-RU" sz="2000" dirty="0" smtClean="0"/>
              <a:t>Исключено использование любой корпоративной или иной символики во всем, что имеет отношение к </a:t>
            </a:r>
            <a:r>
              <a:rPr lang="ru-RU" sz="2000" b="1" dirty="0" smtClean="0"/>
              <a:t>«Бессмертному полку».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1124744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Проблемы, с которыми «Бессмертный полк» в Туле столкнулся в 2014 году: </a:t>
            </a:r>
          </a:p>
          <a:p>
            <a:endParaRPr lang="ru-RU" b="1" dirty="0" smtClean="0"/>
          </a:p>
          <a:p>
            <a:pPr marL="342900" indent="-342900"/>
            <a:r>
              <a:rPr lang="ru-RU" dirty="0" smtClean="0"/>
              <a:t>1.   Желание некоторых движений и отдельных лиц нести в колонне «Бессмертного полка» портреты Сталина, Жукова, а также копию знамени «Победы», флаги России. </a:t>
            </a:r>
            <a:r>
              <a:rPr lang="ru-RU" i="1" dirty="0" smtClean="0"/>
              <a:t>После долгой разъяснительной беседы данные лица встали в общегородскую колонну. </a:t>
            </a: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 startAt="2"/>
            </a:pPr>
            <a:r>
              <a:rPr lang="ru-RU" dirty="0" smtClean="0"/>
              <a:t>Лидеры и представители Тульского отделения партии «Справедливая Россия» влились в колонну «Бессмертного полка» в районе улицы Первомайской в одежде с символикой партии, а также несли флажки с символикой партии и лозунги «Одесса! Не забудем! Не простим!». </a:t>
            </a:r>
            <a:r>
              <a:rPr lang="ru-RU" i="1" dirty="0" smtClean="0"/>
              <a:t>К сожалению, данный факт был замечен уже на входе в ЦПКиО. Было написано обращение к партии. </a:t>
            </a:r>
            <a:endParaRPr lang="ru-RU" dirty="0" smtClean="0"/>
          </a:p>
          <a:p>
            <a:pPr marL="342900" indent="-342900">
              <a:buAutoNum type="arabicPeriod" startAt="2"/>
            </a:pPr>
            <a:endParaRPr lang="ru-RU" dirty="0" smtClean="0"/>
          </a:p>
          <a:p>
            <a:pPr marL="342900" indent="-342900">
              <a:buAutoNum type="arabicPeriod" startAt="2"/>
            </a:pPr>
            <a:r>
              <a:rPr lang="ru-RU" dirty="0" smtClean="0"/>
              <a:t>Родственники погибших в более поздних локальных войнах обращались в организации-партнеры по производству </a:t>
            </a:r>
            <a:r>
              <a:rPr lang="ru-RU" dirty="0" err="1" smtClean="0"/>
              <a:t>штендеров</a:t>
            </a:r>
            <a:r>
              <a:rPr lang="ru-RU" dirty="0" smtClean="0"/>
              <a:t> с заказами по изготовлению </a:t>
            </a:r>
            <a:r>
              <a:rPr lang="ru-RU" dirty="0" err="1" smtClean="0"/>
              <a:t>штендеров</a:t>
            </a:r>
            <a:r>
              <a:rPr lang="ru-RU" dirty="0" smtClean="0"/>
              <a:t> иного образца, но на согласованных «Бессмертным полком» условиях. </a:t>
            </a:r>
            <a:r>
              <a:rPr lang="ru-RU" i="1" dirty="0" smtClean="0"/>
              <a:t>Так как компании-партнеры столкнулись с этим впервые, пошли на встречу.</a:t>
            </a:r>
            <a:endParaRPr lang="ru-RU" dirty="0" smtClean="0"/>
          </a:p>
          <a:p>
            <a:pPr marL="342900" indent="-342900"/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1166843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Решения </a:t>
            </a:r>
            <a:r>
              <a:rPr lang="en-US" b="1" dirty="0" smtClean="0"/>
              <a:t>II</a:t>
            </a:r>
            <a:r>
              <a:rPr lang="ru-RU" b="1" dirty="0" smtClean="0"/>
              <a:t> Конференции Бессмертного полка 17-18.10.2014 года, которые приняты всеми городами-участниками движения: </a:t>
            </a:r>
          </a:p>
          <a:p>
            <a:endParaRPr lang="ru-RU" b="1" dirty="0" smtClean="0"/>
          </a:p>
          <a:p>
            <a:pPr marL="342900" indent="-342900">
              <a:buAutoNum type="arabicPeriod"/>
            </a:pPr>
            <a:r>
              <a:rPr lang="ru-RU" dirty="0" smtClean="0"/>
              <a:t>«Бессмертный полк» не должен искусственно масштабироваться, участие всех граждан добровольное.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В колонне «Бессмертного полка» не должно быть никакой другой символики, кроме символики «Бессмертного полка». Для граждан это фотографии/</a:t>
            </a:r>
            <a:r>
              <a:rPr lang="ru-RU" dirty="0" err="1" smtClean="0"/>
              <a:t>штендеры</a:t>
            </a:r>
            <a:r>
              <a:rPr lang="ru-RU" dirty="0" smtClean="0"/>
              <a:t> героев войны (родственников). Знамена с номерами воинских соединений, знамя Победы, флаг России, флаг Города, иные растяжки и конструкции не должны быть в колонне «Бессмертного полка», т.к. ничто не должно заслонять самое важное – портрет человека, благодаря которому мы живем в свободной стране.</a:t>
            </a:r>
          </a:p>
          <a:p>
            <a:pPr marL="342900" indent="-342900"/>
            <a:r>
              <a:rPr lang="ru-RU" dirty="0" smtClean="0"/>
              <a:t> </a:t>
            </a:r>
          </a:p>
          <a:p>
            <a:pPr marL="342900" indent="-342900"/>
            <a:r>
              <a:rPr lang="ru-RU" dirty="0" smtClean="0"/>
              <a:t>3.   «Бессмертный полк» и День Победы связаны с памятью о солдатах Великой Отечественной войны. При желании родственники погибших в более поздних локальных войнах могут пронести их портреты при одном условии – нести их следует строго за колонной «Бессмертного полка». </a:t>
            </a:r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П Плашка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22022" cy="86409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1124744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Решения </a:t>
            </a:r>
            <a:r>
              <a:rPr lang="en-US" b="1" dirty="0" smtClean="0"/>
              <a:t>II</a:t>
            </a:r>
            <a:r>
              <a:rPr lang="ru-RU" b="1" dirty="0" smtClean="0"/>
              <a:t> Конференции Бессмертного полка 17-18.10.2014 года, которые приняты всеми городами-участниками движения: </a:t>
            </a:r>
          </a:p>
          <a:p>
            <a:endParaRPr lang="ru-RU" b="1" dirty="0" smtClean="0"/>
          </a:p>
          <a:p>
            <a:pPr marL="342900" indent="-342900"/>
            <a:r>
              <a:rPr lang="ru-RU" dirty="0" smtClean="0"/>
              <a:t>4.   «Бессмертный полк» это история личной, семейной памяти. Портреты генералиссимуса, маршалов, военачальников могут присутствовать в колонне, только если их несут родственники.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/>
            <a:r>
              <a:rPr lang="ru-RU" dirty="0" smtClean="0"/>
              <a:t>5.   Приемлемо в рамках акции «Бессмертный полк», если школьники, студенты или иные лица добровольно несут портреты не родственников, если они провели поисковые работы в архиве, либо восстановили по музейным записям и экспонатам историю жизни своих земляков-героев. Особенно важно данное исключение для духовного развития детей, оставшихся без попечения родителей.</a:t>
            </a:r>
          </a:p>
          <a:p>
            <a:pPr marL="342900" indent="-342900"/>
            <a:r>
              <a:rPr lang="ru-RU" dirty="0" smtClean="0"/>
              <a:t> </a:t>
            </a:r>
          </a:p>
          <a:p>
            <a:pPr marL="342900" indent="-342900"/>
            <a:r>
              <a:rPr lang="ru-RU" dirty="0" smtClean="0"/>
              <a:t>6.   «Бессмертный полк» не предполагает выделение отдельного человека или группы лиц корпоративной, политической или иной символикой. В «Бессмертном полке» не должно быть лозунгов и призывов. </a:t>
            </a:r>
          </a:p>
          <a:p>
            <a:endParaRPr lang="ru-RU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1604</Words>
  <Application>Microsoft Office PowerPoint</Application>
  <PresentationFormat>Экран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HadarcevVA</dc:creator>
  <cp:lastModifiedBy>GrebnevaEO</cp:lastModifiedBy>
  <cp:revision>110</cp:revision>
  <dcterms:created xsi:type="dcterms:W3CDTF">2014-04-02T09:28:30Z</dcterms:created>
  <dcterms:modified xsi:type="dcterms:W3CDTF">2015-03-02T14:45:53Z</dcterms:modified>
</cp:coreProperties>
</file>